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73" r:id="rId8"/>
    <p:sldId id="275" r:id="rId9"/>
    <p:sldId id="276" r:id="rId10"/>
    <p:sldId id="259" r:id="rId11"/>
    <p:sldId id="265" r:id="rId12"/>
    <p:sldId id="271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/>
              <a:pPr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00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947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5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76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21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997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49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4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793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4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A05A-307F-EA4A-A4C4-EC8E89D258F7}" type="datetimeFigureOut">
              <a:rPr lang="en-AU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908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A05A-307F-EA4A-A4C4-EC8E89D258F7}" type="datetimeFigureOut">
              <a:rPr/>
              <a:pPr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EBD9-E8E8-E04C-8578-78B299821837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52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049"/>
            <a:ext cx="9144000" cy="3196402"/>
          </a:xfrm>
        </p:spPr>
        <p:txBody>
          <a:bodyPr>
            <a:normAutofit/>
          </a:bodyPr>
          <a:lstStyle/>
          <a:p>
            <a:r>
              <a:rPr lang="en-US" sz="3600" b="1" dirty="0"/>
              <a:t>GCIG Material Transfer and Service Agreement</a:t>
            </a:r>
            <a:br>
              <a:rPr lang="en-US" sz="3600" b="1" dirty="0"/>
            </a:br>
            <a:r>
              <a:rPr lang="en-US" sz="2700" dirty="0"/>
              <a:t>designed to go across borders and across tumor types</a:t>
            </a:r>
            <a:br>
              <a:rPr lang="en-US" sz="2700" dirty="0"/>
            </a:br>
            <a:r>
              <a:rPr lang="en-US" sz="2700" dirty="0"/>
              <a:t>specifically with rare </a:t>
            </a:r>
            <a:r>
              <a:rPr lang="en-US" sz="2700" dirty="0" err="1"/>
              <a:t>tumours</a:t>
            </a:r>
            <a:r>
              <a:rPr lang="en-US" sz="2700" dirty="0"/>
              <a:t> in mind, to go to IRCI next…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Nathalie Le Fur</a:t>
            </a:r>
          </a:p>
          <a:p>
            <a:r>
              <a:rPr lang="en-US" dirty="0" err="1"/>
              <a:t>Anastassia</a:t>
            </a:r>
            <a:r>
              <a:rPr lang="en-US" dirty="0"/>
              <a:t> </a:t>
            </a:r>
            <a:r>
              <a:rPr lang="en-US" dirty="0" err="1"/>
              <a:t>Negrouk</a:t>
            </a:r>
            <a:endParaRPr lang="en-US" dirty="0"/>
          </a:p>
          <a:p>
            <a:r>
              <a:rPr lang="en-US" dirty="0"/>
              <a:t>Jose Antonio </a:t>
            </a:r>
            <a:r>
              <a:rPr lang="en-US" dirty="0" err="1"/>
              <a:t>López</a:t>
            </a:r>
            <a:endParaRPr lang="en-US" dirty="0"/>
          </a:p>
          <a:p>
            <a:r>
              <a:rPr lang="en-US" dirty="0"/>
              <a:t>Iain </a:t>
            </a:r>
            <a:r>
              <a:rPr lang="en-US" dirty="0" err="1"/>
              <a:t>Mcneish</a:t>
            </a:r>
            <a:endParaRPr lang="en-US" dirty="0"/>
          </a:p>
          <a:p>
            <a:r>
              <a:rPr lang="en-US" dirty="0"/>
              <a:t>Carmela Monger</a:t>
            </a:r>
          </a:p>
          <a:p>
            <a:r>
              <a:rPr lang="en-US" dirty="0"/>
              <a:t>Clare Scott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58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81"/>
          <a:stretch/>
        </p:blipFill>
        <p:spPr>
          <a:xfrm>
            <a:off x="0" y="1082272"/>
            <a:ext cx="9144000" cy="57757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6448"/>
          </a:xfrm>
        </p:spPr>
        <p:txBody>
          <a:bodyPr>
            <a:normAutofit/>
          </a:bodyPr>
          <a:lstStyle/>
          <a:p>
            <a:r>
              <a:rPr lang="en-US" sz="3600" b="1"/>
              <a:t>IP doesn</a:t>
            </a:r>
            <a:r>
              <a:rPr lang="fr-FR" sz="3600" b="1"/>
              <a:t>’</a:t>
            </a:r>
            <a:r>
              <a:rPr lang="en-US" sz="3600" b="1"/>
              <a:t>t actually change hands</a:t>
            </a:r>
            <a:endParaRPr lang="en-US" sz="2700"/>
          </a:p>
        </p:txBody>
      </p:sp>
    </p:spTree>
    <p:extLst>
      <p:ext uri="{BB962C8B-B14F-4D97-AF65-F5344CB8AC3E}">
        <p14:creationId xmlns="" xmlns:p14="http://schemas.microsoft.com/office/powerpoint/2010/main" val="6250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189" b="38138"/>
          <a:stretch/>
        </p:blipFill>
        <p:spPr>
          <a:xfrm>
            <a:off x="0" y="1635598"/>
            <a:ext cx="9144000" cy="14863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5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/>
              <a:t>Publication according </a:t>
            </a:r>
            <a:r>
              <a:rPr lang="en-AU" sz="3600" b="1"/>
              <a:t>to </a:t>
            </a:r>
            <a:r>
              <a:rPr lang="en-AU" sz="3600" b="1" smtClean="0"/>
              <a:t>GCIG </a:t>
            </a:r>
            <a:r>
              <a:rPr lang="en-AU" sz="3600" b="1"/>
              <a:t>guidelines</a:t>
            </a:r>
          </a:p>
          <a:p>
            <a:r>
              <a:rPr lang="en-AU" sz="3600" b="1" dirty="0"/>
              <a:t>Contribution, not just supplying material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59" y="3121920"/>
            <a:ext cx="6066118" cy="341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7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342900"/>
            <a:ext cx="8966200" cy="615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0"/>
            <a:ext cx="5473700" cy="93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5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droite 15"/>
          <p:cNvSpPr/>
          <p:nvPr/>
        </p:nvSpPr>
        <p:spPr>
          <a:xfrm>
            <a:off x="4432176" y="4221088"/>
            <a:ext cx="2372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3707904" y="2060848"/>
            <a:ext cx="144016" cy="16694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MTA - Harmonization meeting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1AFC-57D8-744D-8227-0BF8AA5DA5C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141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Calibri" pitchFamily="34" charset="0"/>
              </a:rPr>
              <a:t>In </a:t>
            </a:r>
            <a:r>
              <a:rPr lang="fr-FR" dirty="0" err="1" smtClean="0">
                <a:latin typeface="Calibri" pitchFamily="34" charset="0"/>
              </a:rPr>
              <a:t>summary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771800" y="3730278"/>
            <a:ext cx="2105000" cy="171494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Sponsor</a:t>
            </a:r>
          </a:p>
          <a:p>
            <a:pPr algn="ctr"/>
            <a:r>
              <a:rPr lang="fr-FR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Coordinator</a:t>
            </a:r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custody</a:t>
            </a:r>
            <a:endParaRPr lang="fr-FR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83568" y="1235187"/>
            <a:ext cx="1584176" cy="1219274"/>
          </a:xfrm>
          <a:prstGeom prst="ellipse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MATERIAL</a:t>
            </a:r>
            <a:endParaRPr lang="fr-FR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983632" y="1235187"/>
            <a:ext cx="1732384" cy="121927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Site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PROVIDER</a:t>
            </a:r>
          </a:p>
          <a:p>
            <a:pPr algn="ctr"/>
            <a:r>
              <a:rPr lang="fr-FR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Custodian</a:t>
            </a:r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MATERIAL</a:t>
            </a:r>
            <a:endParaRPr lang="fr-FR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04248" y="3579639"/>
            <a:ext cx="2188096" cy="1714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</a:t>
            </a:r>
            <a:endParaRPr lang="fr-F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</a:t>
            </a:r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Handling (</a:t>
            </a:r>
            <a:r>
              <a:rPr lang="fr-FR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analysing</a:t>
            </a:r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2195736" y="1844824"/>
            <a:ext cx="87248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2852192" y="2564904"/>
            <a:ext cx="1863824" cy="86409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MTA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 Agreement</a:t>
            </a: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5004048" y="3854425"/>
            <a:ext cx="1384920" cy="144016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MTSA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 and Services  Agreement</a:t>
            </a: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5888" y="2631013"/>
            <a:ext cx="29523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latin typeface="Calibri" pitchFamily="34" charset="0"/>
              </a:rPr>
              <a:t>Purpose of this Agreement</a:t>
            </a:r>
          </a:p>
          <a:p>
            <a:pPr>
              <a:buNone/>
            </a:pPr>
            <a:r>
              <a:rPr lang="en-US" sz="1050" dirty="0" smtClean="0">
                <a:latin typeface="Calibri" pitchFamily="34" charset="0"/>
              </a:rPr>
              <a:t> To determine the conditions covering both </a:t>
            </a:r>
            <a:r>
              <a:rPr lang="en-US" sz="1050" b="1" dirty="0" smtClean="0">
                <a:solidFill>
                  <a:srgbClr val="7030A0"/>
                </a:solidFill>
                <a:latin typeface="Calibri" pitchFamily="34" charset="0"/>
              </a:rPr>
              <a:t>the release and transfer of the MATERIAL by PROVIDER to SPONSOR </a:t>
            </a:r>
            <a:r>
              <a:rPr lang="en-US" sz="1050" dirty="0" smtClean="0">
                <a:latin typeface="Calibri" pitchFamily="34" charset="0"/>
              </a:rPr>
              <a:t>and their storage, access and use by SPONSOR for performing the RESEARCH </a:t>
            </a:r>
          </a:p>
          <a:p>
            <a:endParaRPr lang="fr-FR" sz="105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3968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1200" dirty="0" smtClean="0">
                <a:latin typeface="Calibri" pitchFamily="34" charset="0"/>
              </a:rPr>
              <a:t>To determine the conditions covering both the release and transfer of the MATERIAL received from PROVIDER by the SPONSOR and their storage, access and use by LABORATORY for performing the RESEARCH</a:t>
            </a:r>
            <a:endParaRPr lang="fr-FR" sz="12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Future Directions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GCIG publication guidelines for TR</a:t>
            </a:r>
          </a:p>
          <a:p>
            <a:r>
              <a:rPr lang="fr-FR" dirty="0" err="1" smtClean="0"/>
              <a:t>Validated</a:t>
            </a:r>
            <a:r>
              <a:rPr lang="fr-FR" dirty="0" smtClean="0"/>
              <a:t> </a:t>
            </a:r>
            <a:r>
              <a:rPr lang="fr-FR" dirty="0" err="1" smtClean="0"/>
              <a:t>laboratory</a:t>
            </a:r>
            <a:r>
              <a:rPr lang="fr-FR" dirty="0" smtClean="0"/>
              <a:t> to </a:t>
            </a:r>
            <a:r>
              <a:rPr lang="fr-FR" dirty="0" err="1" smtClean="0"/>
              <a:t>define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6477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Aim: to streamline pre-clinical research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700" dirty="0"/>
              <a:t>to ensure that samples collected for one study</a:t>
            </a:r>
            <a:br>
              <a:rPr lang="en-US" sz="2700" dirty="0"/>
            </a:br>
            <a:r>
              <a:rPr lang="en-US" sz="2700" b="1" dirty="0"/>
              <a:t>with expensive clinical annotation</a:t>
            </a:r>
            <a:br>
              <a:rPr lang="en-US" sz="2700" b="1" dirty="0"/>
            </a:br>
            <a:r>
              <a:rPr lang="en-US" sz="2700" dirty="0"/>
              <a:t>can be used for additional research studies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AND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that a researcher collecting a rare tumor type requiring multiple MTAs can use a globally “endorsed” MTA to take to each institution</a:t>
            </a:r>
            <a:br>
              <a:rPr lang="en-US" sz="2700" dirty="0"/>
            </a:br>
            <a:r>
              <a:rPr lang="en-US" sz="2700" dirty="0"/>
              <a:t>including their own!!!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="" xmlns:p14="http://schemas.microsoft.com/office/powerpoint/2010/main" val="3278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1" y="1716258"/>
            <a:ext cx="7436304" cy="4928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824532">
            <a:off x="-269065" y="857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r-FR" sz="2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MT</a:t>
            </a:r>
            <a:r>
              <a:rPr lang="fr-FR" sz="2000" b="1" dirty="0" smtClean="0">
                <a:solidFill>
                  <a:srgbClr val="FF6600"/>
                </a:solidFill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</a:rPr>
              <a:t>A version 1.0 May 2015</a:t>
            </a:r>
          </a:p>
          <a:p>
            <a:pPr algn="ctr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Agreement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</a:rPr>
              <a:t>between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SPONSOR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LABORATORY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for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</a:rPr>
              <a:t>material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</a:rPr>
              <a:t>handling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(analyses,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</a:rPr>
              <a:t>archiving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7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20370" t="18182" r="21573" b="7862"/>
          <a:stretch>
            <a:fillRect/>
          </a:stretch>
        </p:blipFill>
        <p:spPr bwMode="auto">
          <a:xfrm>
            <a:off x="457200" y="274638"/>
            <a:ext cx="8229599" cy="62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9956990">
            <a:off x="-281434" y="67811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MTA version 1.0  </a:t>
            </a:r>
            <a:r>
              <a:rPr lang="fr-FR" sz="2000" b="1" dirty="0" err="1" smtClean="0">
                <a:solidFill>
                  <a:srgbClr val="002060"/>
                </a:solidFill>
              </a:rPr>
              <a:t>Dec</a:t>
            </a:r>
            <a:r>
              <a:rPr lang="fr-FR" sz="2000" b="1" dirty="0" smtClean="0">
                <a:solidFill>
                  <a:srgbClr val="002060"/>
                </a:solidFill>
              </a:rPr>
              <a:t> 2014</a:t>
            </a:r>
          </a:p>
          <a:p>
            <a:pPr algn="ctr">
              <a:buNone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Agreement for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</a:rPr>
              <a:t>material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</a:rPr>
              <a:t>transfer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PROVIDER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Site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) to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SPONSOR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2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19"/>
          <a:stretch/>
        </p:blipFill>
        <p:spPr>
          <a:xfrm>
            <a:off x="0" y="995690"/>
            <a:ext cx="9144000" cy="58623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298" y="0"/>
            <a:ext cx="8217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>
                <a:latin typeface="+mj-lt"/>
                <a:ea typeface="+mj-ea"/>
                <a:cs typeface="+mj-cs"/>
              </a:rPr>
              <a:t>Agreement </a:t>
            </a:r>
            <a:r>
              <a:rPr lang="en-AU" sz="2800" b="1" dirty="0" err="1" smtClean="0">
                <a:latin typeface="+mj-lt"/>
                <a:ea typeface="+mj-ea"/>
                <a:cs typeface="+mj-cs"/>
              </a:rPr>
              <a:t>adresses</a:t>
            </a:r>
            <a:r>
              <a:rPr lang="en-AU" sz="2800" b="1" dirty="0" smtClean="0">
                <a:latin typeface="+mj-lt"/>
                <a:ea typeface="+mj-ea"/>
                <a:cs typeface="+mj-cs"/>
              </a:rPr>
              <a:t> question of RESEARCH and FUTURE RESEARCH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8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717"/>
          <a:stretch/>
        </p:blipFill>
        <p:spPr>
          <a:xfrm>
            <a:off x="0" y="1356448"/>
            <a:ext cx="9144000" cy="427136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5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/>
              <a:t>Agreement includes derivatives</a:t>
            </a:r>
            <a:endParaRPr lang="en-US" sz="27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0" y="2926080"/>
            <a:ext cx="8932985" cy="94253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301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489588"/>
          </a:xfrm>
        </p:spPr>
        <p:txBody>
          <a:bodyPr>
            <a:normAutofit/>
          </a:bodyPr>
          <a:lstStyle/>
          <a:p>
            <a:pPr lvl="0"/>
            <a:r>
              <a:rPr lang="en-US" sz="1800" b="1" dirty="0" smtClean="0"/>
              <a:t>PROVIDER</a:t>
            </a:r>
            <a:r>
              <a:rPr lang="en-US" sz="1800" dirty="0" smtClean="0"/>
              <a:t>: The organization providing the MATERIAL (Organization which detains the MATERIAL, </a:t>
            </a:r>
            <a:r>
              <a:rPr lang="en-US" sz="1800" b="1" dirty="0" smtClean="0">
                <a:solidFill>
                  <a:srgbClr val="005699"/>
                </a:solidFill>
              </a:rPr>
              <a:t>usually the SITE or PATHOLOGIST LAB</a:t>
            </a:r>
            <a:r>
              <a:rPr lang="en-US" sz="1800" dirty="0" smtClean="0"/>
              <a:t>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MTA - Harmonization meeting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1AFC-57D8-744D-8227-0BF8AA5DA5C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Terms</a:t>
            </a:r>
            <a:r>
              <a:rPr lang="fr-FR" dirty="0" smtClean="0"/>
              <a:t> and </a:t>
            </a:r>
            <a:r>
              <a:rPr lang="fr-FR" dirty="0" err="1" smtClean="0"/>
              <a:t>Definitions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457200" y="1716749"/>
            <a:ext cx="7730197" cy="124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SPONSOR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person, individual or group that takes responsibility for the initiation, management and financing of the research.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57200" y="2533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CUSTODIAN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legal entity responsible for safeguarding MATERIAL and oversight of its use. Formal responsibility for custodianship rests with organizations rather than individual persons.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CUSTODIAN  can be  PROVIDER / SPONSOR / OTHER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not appropriate to speak about ownership in relation to material or derivatives; therefore the term of ownership shall not be used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COORDINATOR OF THE CHAIN OF CUSTODY: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entity responsible for ensuring all organizations participating in chain of custody act in compliance with the project, applicable legislation and existing contractual agreements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the SPONSOR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Purpose of this Agreement</a:t>
            </a:r>
          </a:p>
          <a:p>
            <a:pPr>
              <a:buNone/>
            </a:pPr>
            <a:r>
              <a:rPr lang="en-US" dirty="0" smtClean="0"/>
              <a:t> To determine the conditions covering both </a:t>
            </a:r>
            <a:r>
              <a:rPr lang="en-US" b="1" dirty="0" smtClean="0">
                <a:solidFill>
                  <a:srgbClr val="7030A0"/>
                </a:solidFill>
              </a:rPr>
              <a:t>the release and transfer of the MATERIAL by PROVIDER to SPONSOR </a:t>
            </a:r>
            <a:r>
              <a:rPr lang="en-US" dirty="0" smtClean="0"/>
              <a:t>and their storage, access and use by SPONSOR for performing the RESEARCH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Sponsor </a:t>
            </a:r>
            <a:r>
              <a:rPr lang="fr-FR" b="1" dirty="0" err="1" smtClean="0"/>
              <a:t>responsibilities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dirty="0" smtClean="0"/>
              <a:t>Use of the </a:t>
            </a:r>
            <a:r>
              <a:rPr lang="fr-FR" dirty="0" err="1" smtClean="0"/>
              <a:t>material</a:t>
            </a:r>
            <a:r>
              <a:rPr lang="fr-FR" dirty="0" smtClean="0"/>
              <a:t> and </a:t>
            </a:r>
            <a:r>
              <a:rPr lang="fr-FR" dirty="0" err="1" smtClean="0"/>
              <a:t>derivatives</a:t>
            </a:r>
            <a:r>
              <a:rPr lang="fr-FR" dirty="0" smtClean="0"/>
              <a:t> (</a:t>
            </a:r>
            <a:r>
              <a:rPr lang="fr-FR" dirty="0" err="1" smtClean="0"/>
              <a:t>regulatory</a:t>
            </a:r>
            <a:r>
              <a:rPr lang="fr-FR" dirty="0" smtClean="0"/>
              <a:t> </a:t>
            </a:r>
            <a:r>
              <a:rPr lang="fr-FR" dirty="0" err="1" smtClean="0"/>
              <a:t>authorizations</a:t>
            </a:r>
            <a:r>
              <a:rPr lang="fr-FR" dirty="0" smtClean="0"/>
              <a:t>, </a:t>
            </a:r>
            <a:r>
              <a:rPr lang="fr-FR" dirty="0" err="1" smtClean="0"/>
              <a:t>financial</a:t>
            </a:r>
            <a:r>
              <a:rPr lang="fr-FR" dirty="0" smtClean="0"/>
              <a:t> compensation, use of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for the RESEARCH or FUTURE RESEARCH (</a:t>
            </a:r>
            <a:r>
              <a:rPr lang="fr-FR" dirty="0" err="1" smtClean="0"/>
              <a:t>after</a:t>
            </a:r>
            <a:r>
              <a:rPr lang="fr-FR" dirty="0" smtClean="0"/>
              <a:t> all </a:t>
            </a:r>
            <a:r>
              <a:rPr lang="fr-FR" dirty="0" err="1" smtClean="0"/>
              <a:t>necessary</a:t>
            </a:r>
            <a:r>
              <a:rPr lang="fr-FR" dirty="0" smtClean="0"/>
              <a:t>  </a:t>
            </a:r>
            <a:r>
              <a:rPr lang="fr-FR" dirty="0" err="1" smtClean="0"/>
              <a:t>approvals</a:t>
            </a:r>
            <a:r>
              <a:rPr lang="fr-FR" dirty="0" smtClean="0"/>
              <a:t> and </a:t>
            </a:r>
            <a:r>
              <a:rPr lang="fr-FR" dirty="0" err="1" smtClean="0"/>
              <a:t>written</a:t>
            </a:r>
            <a:r>
              <a:rPr lang="fr-FR" dirty="0" smtClean="0"/>
              <a:t> notice to the PROVIDER)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b="1" dirty="0" smtClean="0"/>
              <a:t>Provider </a:t>
            </a:r>
            <a:r>
              <a:rPr lang="fr-FR" b="1" dirty="0" err="1" smtClean="0"/>
              <a:t>rights</a:t>
            </a:r>
            <a:r>
              <a:rPr lang="fr-FR" b="1" dirty="0" smtClean="0"/>
              <a:t>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To </a:t>
            </a:r>
            <a:r>
              <a:rPr lang="fr-FR" dirty="0" err="1" smtClean="0"/>
              <a:t>request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return, publication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MTA - Harmonization meeting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1AFC-57D8-744D-8227-0BF8AA5DA5C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MTA version 1.0  </a:t>
            </a:r>
            <a:r>
              <a:rPr lang="fr-FR" dirty="0" err="1" smtClean="0">
                <a:solidFill>
                  <a:srgbClr val="002060"/>
                </a:solidFill>
              </a:rPr>
              <a:t>Dec</a:t>
            </a:r>
            <a:r>
              <a:rPr lang="fr-FR" dirty="0" smtClean="0">
                <a:solidFill>
                  <a:srgbClr val="002060"/>
                </a:solidFill>
              </a:rPr>
              <a:t> 2014</a:t>
            </a:r>
            <a:br>
              <a:rPr lang="fr-FR" dirty="0" smtClean="0">
                <a:solidFill>
                  <a:srgbClr val="002060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Purpose of this Agreement</a:t>
            </a:r>
          </a:p>
          <a:p>
            <a:pPr lvl="0">
              <a:buNone/>
            </a:pPr>
            <a:r>
              <a:rPr lang="en-US" dirty="0" smtClean="0"/>
              <a:t> To determine the conditions covering both the release and transfer of the MATERIAL received from PROVIDER by the SPONSOR and their storage, access and use by LABORATORY for performing the RESEARCH</a:t>
            </a: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r-FR" b="1" dirty="0" err="1" smtClean="0"/>
              <a:t>Laboratory</a:t>
            </a:r>
            <a:r>
              <a:rPr lang="fr-FR" b="1" dirty="0" smtClean="0"/>
              <a:t> </a:t>
            </a:r>
            <a:r>
              <a:rPr lang="fr-FR" b="1" dirty="0" err="1" smtClean="0"/>
              <a:t>responsibilities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dirty="0" smtClean="0"/>
              <a:t>Use of the </a:t>
            </a:r>
            <a:r>
              <a:rPr lang="fr-FR" dirty="0" err="1" smtClean="0"/>
              <a:t>material</a:t>
            </a:r>
            <a:r>
              <a:rPr lang="fr-FR" dirty="0" smtClean="0"/>
              <a:t> and </a:t>
            </a:r>
            <a:r>
              <a:rPr lang="fr-FR" dirty="0" err="1" smtClean="0"/>
              <a:t>derivatives</a:t>
            </a:r>
            <a:r>
              <a:rPr lang="fr-FR" dirty="0" smtClean="0"/>
              <a:t> in accordance to applicable </a:t>
            </a:r>
            <a:r>
              <a:rPr lang="fr-FR" dirty="0" err="1" smtClean="0"/>
              <a:t>laws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standard, </a:t>
            </a:r>
            <a:r>
              <a:rPr lang="fr-FR" dirty="0" err="1" smtClean="0"/>
              <a:t>according</a:t>
            </a:r>
            <a:r>
              <a:rPr lang="fr-FR" dirty="0" smtClean="0"/>
              <a:t> to instruction </a:t>
            </a:r>
            <a:r>
              <a:rPr lang="fr-FR" dirty="0" err="1" smtClean="0"/>
              <a:t>given</a:t>
            </a:r>
            <a:r>
              <a:rPr lang="fr-FR" dirty="0" smtClean="0"/>
              <a:t> by the sponsor</a:t>
            </a:r>
          </a:p>
          <a:p>
            <a:pPr>
              <a:buNone/>
            </a:pPr>
            <a:r>
              <a:rPr lang="fr-FR" dirty="0" err="1" smtClean="0"/>
              <a:t>Material</a:t>
            </a:r>
            <a:r>
              <a:rPr lang="fr-FR" dirty="0" smtClean="0"/>
              <a:t> and </a:t>
            </a:r>
            <a:r>
              <a:rPr lang="fr-FR" dirty="0" err="1" smtClean="0"/>
              <a:t>derivatives</a:t>
            </a:r>
            <a:r>
              <a:rPr lang="fr-FR" dirty="0" smtClean="0"/>
              <a:t> </a:t>
            </a:r>
            <a:r>
              <a:rPr lang="fr-FR" dirty="0" err="1" smtClean="0"/>
              <a:t>shall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sold</a:t>
            </a:r>
            <a:r>
              <a:rPr lang="fr-FR" dirty="0" smtClean="0"/>
              <a:t> </a:t>
            </a:r>
            <a:r>
              <a:rPr lang="fr-FR" dirty="0" err="1" smtClean="0"/>
              <a:t>nor</a:t>
            </a:r>
            <a:r>
              <a:rPr lang="fr-FR" dirty="0" smtClean="0"/>
              <a:t> use for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purpose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RESEARCH or FUTURE RESEARCH.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Sponsor </a:t>
            </a:r>
            <a:r>
              <a:rPr lang="fr-FR" b="1" dirty="0" err="1" smtClean="0"/>
              <a:t>responsibilities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To </a:t>
            </a:r>
            <a:r>
              <a:rPr lang="fr-FR" dirty="0" err="1" smtClean="0"/>
              <a:t>define</a:t>
            </a:r>
            <a:r>
              <a:rPr lang="fr-FR" dirty="0" smtClean="0"/>
              <a:t> publication </a:t>
            </a:r>
            <a:r>
              <a:rPr lang="fr-FR" dirty="0" err="1" smtClean="0"/>
              <a:t>policy</a:t>
            </a:r>
            <a:r>
              <a:rPr lang="fr-FR" dirty="0" smtClean="0"/>
              <a:t>, </a:t>
            </a:r>
            <a:r>
              <a:rPr lang="fr-FR" dirty="0" err="1" smtClean="0"/>
              <a:t>financial</a:t>
            </a:r>
            <a:r>
              <a:rPr lang="fr-FR" dirty="0" smtClean="0"/>
              <a:t> compensation</a:t>
            </a:r>
          </a:p>
          <a:p>
            <a:pPr>
              <a:buNone/>
            </a:pPr>
            <a:r>
              <a:rPr lang="fr-FR" dirty="0" smtClean="0"/>
              <a:t>Sponsor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owner</a:t>
            </a:r>
            <a:r>
              <a:rPr lang="fr-FR" dirty="0" smtClean="0"/>
              <a:t> of </a:t>
            </a:r>
            <a:r>
              <a:rPr lang="fr-FR" dirty="0" err="1" smtClean="0"/>
              <a:t>Study</a:t>
            </a:r>
            <a:r>
              <a:rPr lang="fr-FR" dirty="0" smtClean="0"/>
              <a:t> RESULTS </a:t>
            </a:r>
            <a:r>
              <a:rPr lang="fr-FR" dirty="0" err="1" smtClean="0"/>
              <a:t>from</a:t>
            </a:r>
            <a:r>
              <a:rPr lang="fr-FR" dirty="0" smtClean="0"/>
              <a:t> RESEARCH or FUTURE RESEARCH  (</a:t>
            </a:r>
            <a:r>
              <a:rPr lang="fr-FR" dirty="0" err="1" smtClean="0"/>
              <a:t>with</a:t>
            </a:r>
            <a:r>
              <a:rPr lang="fr-FR" dirty="0" smtClean="0"/>
              <a:t>/</a:t>
            </a:r>
            <a:r>
              <a:rPr lang="fr-FR" dirty="0" err="1" smtClean="0"/>
              <a:t>without</a:t>
            </a:r>
            <a:r>
              <a:rPr lang="fr-FR" dirty="0" smtClean="0"/>
              <a:t> Provider)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MTA - Harmonization meeting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1AFC-57D8-744D-8227-0BF8AA5DA5C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MTSA version 1.0  May 2015</a:t>
            </a:r>
            <a:br>
              <a:rPr lang="fr-FR" dirty="0" smtClean="0">
                <a:solidFill>
                  <a:srgbClr val="002060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558</Words>
  <Application>Microsoft Office PowerPoint</Application>
  <PresentationFormat>Affichage à l'écran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GCIG Material Transfer and Service Agreement designed to go across borders and across tumor types specifically with rare tumours in mind, to go to IRCI next…</vt:lpstr>
      <vt:lpstr>Aim: to streamline pre-clinical research   to ensure that samples collected for one study with expensive clinical annotation can be used for additional research studies  AND  that a researcher collecting a rare tumor type requiring multiple MTAs can use a globally “endorsed” MTA to take to each institution including their own!!!   </vt:lpstr>
      <vt:lpstr>Diapositive 3</vt:lpstr>
      <vt:lpstr>Diapositive 4</vt:lpstr>
      <vt:lpstr>Diapositive 5</vt:lpstr>
      <vt:lpstr>Diapositive 6</vt:lpstr>
      <vt:lpstr>Terms and Definitions</vt:lpstr>
      <vt:lpstr>MTA version 1.0  Dec 2014 </vt:lpstr>
      <vt:lpstr>MTSA version 1.0  May 2015 </vt:lpstr>
      <vt:lpstr>IP doesn’t actually change hands</vt:lpstr>
      <vt:lpstr>Diapositive 11</vt:lpstr>
      <vt:lpstr>Diapositive 12</vt:lpstr>
      <vt:lpstr>In summary</vt:lpstr>
      <vt:lpstr>Future Directions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GCIG Material Transfer and Service Agreement designed to go across borders and across tumor types specifically with rare tumours in mind, to go to IRCI next…</dc:title>
  <dc:creator>WEHI</dc:creator>
  <cp:lastModifiedBy>nlefur</cp:lastModifiedBy>
  <cp:revision>17</cp:revision>
  <dcterms:created xsi:type="dcterms:W3CDTF">2015-05-27T00:14:25Z</dcterms:created>
  <dcterms:modified xsi:type="dcterms:W3CDTF">2015-05-28T20:30:51Z</dcterms:modified>
</cp:coreProperties>
</file>